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7"/>
  </p:handoutMasterIdLst>
  <p:sldIdLst>
    <p:sldId id="269" r:id="rId2"/>
    <p:sldId id="260" r:id="rId3"/>
    <p:sldId id="270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7C80"/>
    <a:srgbClr val="00FF00"/>
    <a:srgbClr val="F37711"/>
    <a:srgbClr val="013901"/>
    <a:srgbClr val="666633"/>
    <a:srgbClr val="800000"/>
    <a:srgbClr val="E91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FC2EAB-1EE8-4305-85FA-98F4135B4390}" type="datetimeFigureOut">
              <a:rPr lang="en-US"/>
              <a:pPr>
                <a:defRPr/>
              </a:pPr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9471AD-C060-4462-88D3-DF1612C2A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2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400" smtClean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4707A-7386-4B18-8BA6-2D12621D57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42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DAF8C-7810-4719-8003-496877640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2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8388-94AB-4BCC-B5B0-6591B96F9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9283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E52AF-0489-4F8A-945E-69CF10D6A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36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C527-0A34-494F-947B-2E5FCAC721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34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0273E-69E8-4487-AE02-45B7443E4E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458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8A959-F9F7-4A37-81FF-FA4781673D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8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8ED1C-3ECC-45EF-90D0-1E0796D45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529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15307-D7E8-42C4-8FE0-E293D168EC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773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15979-6658-4ABF-BE5C-1163BDE60B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29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8994A-B8BE-4879-97F3-1F91F8B3E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5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278B2-F429-4772-BD64-6059BA628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18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2DC250F-D624-4565-A4E4-DDEB5FF73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2400" smtClean="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228600"/>
            <a:ext cx="9144000" cy="1371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3800" kern="0" smtClean="0">
                <a:solidFill>
                  <a:schemeClr val="accent1"/>
                </a:solidFill>
              </a:rPr>
              <a:t>Me llamo _______               Clase 801</a:t>
            </a:r>
            <a:br>
              <a:rPr lang="en-US" altLang="en-US" sz="3800" kern="0" smtClean="0">
                <a:solidFill>
                  <a:schemeClr val="accent1"/>
                </a:solidFill>
              </a:rPr>
            </a:br>
            <a:r>
              <a:rPr lang="en-US" altLang="en-US" sz="3800" kern="0" smtClean="0">
                <a:solidFill>
                  <a:schemeClr val="accent1"/>
                </a:solidFill>
              </a:rPr>
              <a:t>La fecha es el 10 de abril del 2018</a:t>
            </a:r>
            <a:endParaRPr lang="en-US" altLang="en-US" sz="3800" kern="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447800"/>
            <a:ext cx="9144000" cy="4724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FF0066"/>
                </a:solidFill>
              </a:rPr>
              <a:t>Propósito # 68: </a:t>
            </a:r>
            <a:r>
              <a:rPr lang="es-ES_tradnl" altLang="en-US" kern="0" smtClean="0"/>
              <a:t>¿Qué comiste para el almuerzo?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92D050"/>
                </a:solidFill>
              </a:rPr>
              <a:t>L.O: to learn the use &amp; form of preterite -ER/-IR verbs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FF0066"/>
                </a:solidFill>
              </a:rPr>
              <a:t>Actividad Inicial: </a:t>
            </a:r>
          </a:p>
          <a:p>
            <a:pPr eaLnBrk="1" hangingPunct="1"/>
            <a:r>
              <a:rPr lang="es-ES_tradnl" altLang="en-US" kern="0" smtClean="0"/>
              <a:t>Completa la Sopa de letras- </a:t>
            </a:r>
            <a:r>
              <a:rPr lang="es-ES_tradnl" altLang="en-US" u="sng" kern="0" smtClean="0"/>
              <a:t>El concierto</a:t>
            </a:r>
            <a:endParaRPr lang="es-ES_tradnl" altLang="en-US" b="1" u="sng" kern="0" smtClean="0">
              <a:solidFill>
                <a:srgbClr val="FF0066"/>
              </a:solidFill>
            </a:endParaRPr>
          </a:p>
          <a:p>
            <a:pPr marL="609600" indent="-609600" eaLnBrk="1" hangingPunct="1"/>
            <a:r>
              <a:rPr lang="es-ES_tradnl" altLang="en-US" kern="0" smtClean="0"/>
              <a:t>Copia y responde: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¿Fuiste al cine durante el fin de semana?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¿Miraste una pelicula?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¿Qué pelicula miraste?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¿Qué tipo de pelicula fue?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56578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1371600"/>
          </a:xfrm>
        </p:spPr>
        <p:txBody>
          <a:bodyPr/>
          <a:lstStyle/>
          <a:p>
            <a:pPr eaLnBrk="1" hangingPunct="1"/>
            <a:r>
              <a:rPr lang="es-ES_tradnl" altLang="en-US" sz="4000" b="1" smtClean="0">
                <a:solidFill>
                  <a:srgbClr val="FF0066"/>
                </a:solidFill>
              </a:rPr>
              <a:t>El Pretérito de los verbos –ER, -IR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¿Cuándo usamos el preterito?</a:t>
            </a:r>
          </a:p>
          <a:p>
            <a:pPr eaLnBrk="1" hangingPunct="1">
              <a:lnSpc>
                <a:spcPct val="90000"/>
              </a:lnSpc>
            </a:pPr>
            <a:endParaRPr lang="es-ES_tradnl" altLang="en-US" smtClean="0"/>
          </a:p>
          <a:p>
            <a:pPr eaLnBrk="1" hangingPunct="1">
              <a:lnSpc>
                <a:spcPct val="90000"/>
              </a:lnSpc>
            </a:pPr>
            <a:r>
              <a:rPr lang="es-ES_tradnl" altLang="en-US" smtClean="0"/>
              <a:t>los verbos regulares que terminan en –ER/ -IR se conjugan de la siguiente forma: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>
                <a:solidFill>
                  <a:srgbClr val="008000"/>
                </a:solidFill>
              </a:rPr>
              <a:t>   -ER  /  		</a:t>
            </a:r>
            <a:r>
              <a:rPr lang="es-ES_tradnl" altLang="en-US" smtClean="0">
                <a:solidFill>
                  <a:srgbClr val="990099"/>
                </a:solidFill>
              </a:rPr>
              <a:t>-IR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Yo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Tú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Él Ella Ud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Nosotros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Ellos Ellas Uds. </a:t>
            </a:r>
            <a:endParaRPr lang="en-US" altLang="en-US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355975" y="3962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-í     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157538" y="4495800"/>
            <a:ext cx="9572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-iste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98825" y="5029200"/>
            <a:ext cx="12731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-ió     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078163" y="5562600"/>
            <a:ext cx="17764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-imos     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124200" y="6096000"/>
            <a:ext cx="184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-ieron      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718175" y="3962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-í      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529263" y="4495800"/>
            <a:ext cx="148113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-iste     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661025" y="5029200"/>
            <a:ext cx="12731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-ió      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410200" y="5562600"/>
            <a:ext cx="16716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-imos     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94325" y="6096000"/>
            <a:ext cx="184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-ieron      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04800" y="1889125"/>
            <a:ext cx="7394575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000" b="1">
                <a:solidFill>
                  <a:srgbClr val="008000"/>
                </a:solidFill>
                <a:latin typeface="Verdana" pitchFamily="34" charset="0"/>
              </a:rPr>
              <a:t>Usamos el pretérito para expresar una acción que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000" b="1">
                <a:solidFill>
                  <a:srgbClr val="008000"/>
                </a:solidFill>
                <a:latin typeface="Verdana" pitchFamily="34" charset="0"/>
              </a:rPr>
              <a:t>empezó y termino en el pasado.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457200"/>
            <a:ext cx="8229600" cy="1371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kern="0" smtClean="0">
                <a:solidFill>
                  <a:srgbClr val="FF0066"/>
                </a:solidFill>
              </a:rPr>
              <a:t>Practica</a:t>
            </a:r>
            <a:endParaRPr lang="es-MX" altLang="en-US" kern="0" dirty="0" smtClean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981200"/>
            <a:ext cx="35814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/>
            <a:r>
              <a:rPr lang="en-US" altLang="en-US" sz="2800" kern="0" smtClean="0"/>
              <a:t>Conjuga los verbos: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2800" kern="0" smtClean="0"/>
              <a:t>Asistir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2800" kern="0" smtClean="0"/>
              <a:t>Comer</a:t>
            </a:r>
            <a:endParaRPr lang="en-US" altLang="en-US" sz="2800" kern="0" dirty="0" smtClean="0"/>
          </a:p>
        </p:txBody>
      </p:sp>
      <p:graphicFrame>
        <p:nvGraphicFramePr>
          <p:cNvPr id="4" name="Group 39"/>
          <p:cNvGraphicFramePr>
            <a:graphicFrameLocks/>
          </p:cNvGraphicFramePr>
          <p:nvPr/>
        </p:nvGraphicFramePr>
        <p:xfrm>
          <a:off x="3886200" y="1981200"/>
          <a:ext cx="4800600" cy="4237040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</a:tblGrid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Asistir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Él Ella Ud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Nosotros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3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Los verbo ‘DAR’ y ‘VER’ en el Preterito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El preterito de los verbos DAR </a:t>
            </a:r>
            <a:r>
              <a:rPr lang="en-US" altLang="en-US" i="1" smtClean="0"/>
              <a:t>(to give) </a:t>
            </a:r>
            <a:r>
              <a:rPr lang="en-US" altLang="en-US" smtClean="0"/>
              <a:t>y VER </a:t>
            </a:r>
            <a:r>
              <a:rPr lang="en-US" altLang="en-US" i="1" smtClean="0"/>
              <a:t>(to see)</a:t>
            </a:r>
            <a:r>
              <a:rPr lang="en-US" altLang="en-US" smtClean="0"/>
              <a:t> se conjugan igual que los verbos que terminan en –ER/-IR pero SIN ACENTOS: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>
                <a:solidFill>
                  <a:srgbClr val="008000"/>
                </a:solidFill>
              </a:rPr>
              <a:t>                   </a:t>
            </a:r>
            <a:r>
              <a:rPr lang="es-ES_tradnl" altLang="en-US" b="1" smtClean="0">
                <a:solidFill>
                  <a:srgbClr val="008000"/>
                </a:solidFill>
              </a:rPr>
              <a:t>Dar         /        </a:t>
            </a:r>
            <a:r>
              <a:rPr lang="es-ES_tradnl" altLang="en-US" b="1" smtClean="0">
                <a:solidFill>
                  <a:srgbClr val="990099"/>
                </a:solidFill>
              </a:rPr>
              <a:t>Ver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Yo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          Tú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Él Ella Ud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         Nosotros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mtClean="0"/>
              <a:t>Ellos Ellas Uds. </a:t>
            </a:r>
            <a:endParaRPr lang="en-US" alt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954463" y="3810000"/>
            <a:ext cx="54133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733800" y="4343400"/>
            <a:ext cx="1063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Diste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810000" y="4800600"/>
            <a:ext cx="75088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Dio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657600" y="5334000"/>
            <a:ext cx="12541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Dimos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581400" y="5943600"/>
            <a:ext cx="132238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Dieron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545263" y="3810000"/>
            <a:ext cx="52228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324600" y="4343400"/>
            <a:ext cx="10445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Viste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477000" y="4800600"/>
            <a:ext cx="7318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Vio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248400" y="5334000"/>
            <a:ext cx="12350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Vimos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324600" y="5943600"/>
            <a:ext cx="13033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990099"/>
                </a:solidFill>
                <a:latin typeface="Verdana" pitchFamily="34" charset="0"/>
              </a:rPr>
              <a:t>Vieron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38862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TEXTBOOK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275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WORKBOOK:</a:t>
            </a:r>
          </a:p>
          <a:p>
            <a:pPr eaLnBrk="1" hangingPunct="1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8.6</a:t>
            </a:r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SOPA DE LETRAS- EL CINE Y EL MUSEO/ EL CUMPLEAÑOS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81000" y="76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>
                <a:solidFill>
                  <a:srgbClr val="FF0066"/>
                </a:solidFill>
              </a:rPr>
              <a:t>Ejercicios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33400" y="35814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dirty="0" err="1">
                <a:solidFill>
                  <a:srgbClr val="FF0066"/>
                </a:solidFill>
              </a:rPr>
              <a:t>Tarea</a:t>
            </a:r>
            <a:r>
              <a:rPr lang="en-US" altLang="en-US" sz="4400" dirty="0">
                <a:solidFill>
                  <a:srgbClr val="FF0066"/>
                </a:solidFill>
              </a:rPr>
              <a:t> # </a:t>
            </a:r>
            <a:r>
              <a:rPr lang="en-US" altLang="en-US" sz="4400" dirty="0" smtClean="0">
                <a:solidFill>
                  <a:srgbClr val="FF0066"/>
                </a:solidFill>
              </a:rPr>
              <a:t>68</a:t>
            </a:r>
            <a:endParaRPr lang="en-US" altLang="en-US" sz="4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4749</TotalTime>
  <Words>272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PowerPoint Presentation</vt:lpstr>
      <vt:lpstr>El Pretérito de los verbos –ER, -IR</vt:lpstr>
      <vt:lpstr>PowerPoint Presentation</vt:lpstr>
      <vt:lpstr>Los verbo ‘DAR’ y ‘VER’ en el Preterito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    Clase 8 im La fecha es el 6 de diciembre del 2012</dc:title>
  <dc:creator>Helen Zumaeta</dc:creator>
  <cp:lastModifiedBy>Helen Zumaeta</cp:lastModifiedBy>
  <cp:revision>44</cp:revision>
  <cp:lastPrinted>2016-04-06T20:11:56Z</cp:lastPrinted>
  <dcterms:created xsi:type="dcterms:W3CDTF">2012-12-06T19:28:00Z</dcterms:created>
  <dcterms:modified xsi:type="dcterms:W3CDTF">2018-04-10T20:08:54Z</dcterms:modified>
</cp:coreProperties>
</file>